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6858000" cy="9144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FF99FF"/>
    <a:srgbClr val="0D7948"/>
    <a:srgbClr val="FF0066"/>
    <a:srgbClr val="FFC000"/>
    <a:srgbClr val="2FC55D"/>
    <a:srgbClr val="13E1A1"/>
    <a:srgbClr val="66CCFF"/>
    <a:srgbClr val="28F837"/>
    <a:srgbClr val="12AA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1446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395" cy="497738"/>
          </a:xfrm>
          <a:prstGeom prst="rect">
            <a:avLst/>
          </a:prstGeom>
        </p:spPr>
        <p:txBody>
          <a:bodyPr vert="horz" lIns="88276" tIns="44138" rIns="88276" bIns="4413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285" y="0"/>
            <a:ext cx="2950395" cy="497738"/>
          </a:xfrm>
          <a:prstGeom prst="rect">
            <a:avLst/>
          </a:prstGeom>
        </p:spPr>
        <p:txBody>
          <a:bodyPr vert="horz" lIns="88276" tIns="44138" rIns="88276" bIns="44138" rtlCol="0"/>
          <a:lstStyle>
            <a:lvl1pPr algn="r">
              <a:defRPr sz="1200"/>
            </a:lvl1pPr>
          </a:lstStyle>
          <a:p>
            <a:fld id="{3F5B30A0-4AD0-4518-822A-894C1EA6A3AB}" type="datetimeFigureOut">
              <a:rPr kumimoji="1" lang="ja-JP" altLang="en-US" smtClean="0"/>
              <a:t>2022/12/8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1601"/>
            <a:ext cx="2950395" cy="497737"/>
          </a:xfrm>
          <a:prstGeom prst="rect">
            <a:avLst/>
          </a:prstGeom>
        </p:spPr>
        <p:txBody>
          <a:bodyPr vert="horz" lIns="88276" tIns="44138" rIns="88276" bIns="4413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285" y="9441601"/>
            <a:ext cx="2950395" cy="497737"/>
          </a:xfrm>
          <a:prstGeom prst="rect">
            <a:avLst/>
          </a:prstGeom>
        </p:spPr>
        <p:txBody>
          <a:bodyPr vert="horz" lIns="88276" tIns="44138" rIns="88276" bIns="44138" rtlCol="0" anchor="b"/>
          <a:lstStyle>
            <a:lvl1pPr algn="r">
              <a:defRPr sz="1200"/>
            </a:lvl1pPr>
          </a:lstStyle>
          <a:p>
            <a:fld id="{F81E2FE9-EF15-49A7-9EE8-6D05F9A78A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96504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395" cy="497738"/>
          </a:xfrm>
          <a:prstGeom prst="rect">
            <a:avLst/>
          </a:prstGeom>
        </p:spPr>
        <p:txBody>
          <a:bodyPr vert="horz" lIns="88276" tIns="44138" rIns="88276" bIns="4413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285" y="0"/>
            <a:ext cx="2950395" cy="497738"/>
          </a:xfrm>
          <a:prstGeom prst="rect">
            <a:avLst/>
          </a:prstGeom>
        </p:spPr>
        <p:txBody>
          <a:bodyPr vert="horz" lIns="88276" tIns="44138" rIns="88276" bIns="44138" rtlCol="0"/>
          <a:lstStyle>
            <a:lvl1pPr algn="r">
              <a:defRPr sz="1200"/>
            </a:lvl1pPr>
          </a:lstStyle>
          <a:p>
            <a:fld id="{A2218678-F3F8-47C4-A6B4-90C20CACAF77}" type="datetimeFigureOut">
              <a:rPr kumimoji="1" lang="ja-JP" altLang="en-US" smtClean="0"/>
              <a:t>2022/12/8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46300" y="1241425"/>
            <a:ext cx="2514600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276" tIns="44138" rIns="88276" bIns="4413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329" y="4783210"/>
            <a:ext cx="5444543" cy="3914096"/>
          </a:xfrm>
          <a:prstGeom prst="rect">
            <a:avLst/>
          </a:prstGeom>
        </p:spPr>
        <p:txBody>
          <a:bodyPr vert="horz" lIns="88276" tIns="44138" rIns="88276" bIns="44138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1601"/>
            <a:ext cx="2950395" cy="497737"/>
          </a:xfrm>
          <a:prstGeom prst="rect">
            <a:avLst/>
          </a:prstGeom>
        </p:spPr>
        <p:txBody>
          <a:bodyPr vert="horz" lIns="88276" tIns="44138" rIns="88276" bIns="4413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285" y="9441601"/>
            <a:ext cx="2950395" cy="497737"/>
          </a:xfrm>
          <a:prstGeom prst="rect">
            <a:avLst/>
          </a:prstGeom>
        </p:spPr>
        <p:txBody>
          <a:bodyPr vert="horz" lIns="88276" tIns="44138" rIns="88276" bIns="44138" rtlCol="0" anchor="b"/>
          <a:lstStyle>
            <a:lvl1pPr algn="r">
              <a:defRPr sz="1200"/>
            </a:lvl1pPr>
          </a:lstStyle>
          <a:p>
            <a:fld id="{4E5A54C2-765A-4E22-A101-29AC247D4A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68886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66680-2D2E-404A-B997-AE58DFEF0CF3}" type="datetimeFigureOut">
              <a:rPr kumimoji="1" lang="ja-JP" altLang="en-US" smtClean="0"/>
              <a:t>2022/12/8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31FE8-97B6-4726-B3DE-A9ABB9FEE2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7105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66680-2D2E-404A-B997-AE58DFEF0CF3}" type="datetimeFigureOut">
              <a:rPr kumimoji="1" lang="ja-JP" altLang="en-US" smtClean="0"/>
              <a:t>2022/12/8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31FE8-97B6-4726-B3DE-A9ABB9FEE2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9189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66680-2D2E-404A-B997-AE58DFEF0CF3}" type="datetimeFigureOut">
              <a:rPr kumimoji="1" lang="ja-JP" altLang="en-US" smtClean="0"/>
              <a:t>2022/12/8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31FE8-97B6-4726-B3DE-A9ABB9FEE2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1095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66680-2D2E-404A-B997-AE58DFEF0CF3}" type="datetimeFigureOut">
              <a:rPr kumimoji="1" lang="ja-JP" altLang="en-US" smtClean="0"/>
              <a:t>2022/12/8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31FE8-97B6-4726-B3DE-A9ABB9FEE2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7571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66680-2D2E-404A-B997-AE58DFEF0CF3}" type="datetimeFigureOut">
              <a:rPr kumimoji="1" lang="ja-JP" altLang="en-US" smtClean="0"/>
              <a:t>2022/12/8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31FE8-97B6-4726-B3DE-A9ABB9FEE2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4403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66680-2D2E-404A-B997-AE58DFEF0CF3}" type="datetimeFigureOut">
              <a:rPr kumimoji="1" lang="ja-JP" altLang="en-US" smtClean="0"/>
              <a:t>2022/12/8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31FE8-97B6-4726-B3DE-A9ABB9FEE2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6679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66680-2D2E-404A-B997-AE58DFEF0CF3}" type="datetimeFigureOut">
              <a:rPr kumimoji="1" lang="ja-JP" altLang="en-US" smtClean="0"/>
              <a:t>2022/12/8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31FE8-97B6-4726-B3DE-A9ABB9FEE2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7327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66680-2D2E-404A-B997-AE58DFEF0CF3}" type="datetimeFigureOut">
              <a:rPr kumimoji="1" lang="ja-JP" altLang="en-US" smtClean="0"/>
              <a:t>2022/12/8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31FE8-97B6-4726-B3DE-A9ABB9FEE2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0987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66680-2D2E-404A-B997-AE58DFEF0CF3}" type="datetimeFigureOut">
              <a:rPr kumimoji="1" lang="ja-JP" altLang="en-US" smtClean="0"/>
              <a:t>2022/12/8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31FE8-97B6-4726-B3DE-A9ABB9FEE2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6576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66680-2D2E-404A-B997-AE58DFEF0CF3}" type="datetimeFigureOut">
              <a:rPr kumimoji="1" lang="ja-JP" altLang="en-US" smtClean="0"/>
              <a:t>2022/12/8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31FE8-97B6-4726-B3DE-A9ABB9FEE2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7358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66680-2D2E-404A-B997-AE58DFEF0CF3}" type="datetimeFigureOut">
              <a:rPr kumimoji="1" lang="ja-JP" altLang="en-US" smtClean="0"/>
              <a:t>2022/12/8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31FE8-97B6-4726-B3DE-A9ABB9FEE2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0944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166680-2D2E-404A-B997-AE58DFEF0CF3}" type="datetimeFigureOut">
              <a:rPr kumimoji="1" lang="ja-JP" altLang="en-US" smtClean="0"/>
              <a:t>2022/12/8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031FE8-97B6-4726-B3DE-A9ABB9FEE2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657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soumu@kei.mz-ja.or.jp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926AF04A-D126-491C-83A3-02C62F17CA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900" y="742991"/>
            <a:ext cx="2343654" cy="1047892"/>
          </a:xfrm>
        </p:spPr>
        <p:txBody>
          <a:bodyPr>
            <a:normAutofit/>
          </a:bodyPr>
          <a:lstStyle/>
          <a:p>
            <a:r>
              <a:rPr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endParaRPr kumimoji="1"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四角形: 角を丸くする 4">
            <a:extLst>
              <a:ext uri="{FF2B5EF4-FFF2-40B4-BE49-F238E27FC236}">
                <a16:creationId xmlns="" xmlns:a16="http://schemas.microsoft.com/office/drawing/2014/main" id="{0F47CC26-A49C-48B2-B1E2-726073530065}"/>
              </a:ext>
            </a:extLst>
          </p:cNvPr>
          <p:cNvSpPr/>
          <p:nvPr/>
        </p:nvSpPr>
        <p:spPr>
          <a:xfrm>
            <a:off x="215900" y="1204066"/>
            <a:ext cx="6426200" cy="3801688"/>
          </a:xfrm>
          <a:prstGeom prst="roundRect">
            <a:avLst/>
          </a:prstGeom>
          <a:solidFill>
            <a:srgbClr val="2FC5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sz="1700" b="1" dirty="0" smtClean="0">
              <a:solidFill>
                <a:schemeClr val="bg1"/>
              </a:solidFill>
              <a:latin typeface="+mn-ea"/>
            </a:endParaRPr>
          </a:p>
          <a:p>
            <a:r>
              <a:rPr kumimoji="1" lang="en-US" altLang="ja-JP" sz="1700" b="1" dirty="0" smtClean="0">
                <a:solidFill>
                  <a:schemeClr val="bg1"/>
                </a:solidFill>
                <a:latin typeface="+mn-ea"/>
              </a:rPr>
              <a:t>【</a:t>
            </a:r>
            <a:r>
              <a:rPr kumimoji="1" lang="ja-JP" altLang="en-US" sz="17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日時</a:t>
            </a:r>
            <a:r>
              <a:rPr kumimoji="1" lang="en-US" altLang="ja-JP" sz="17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r>
              <a:rPr kumimoji="1" lang="ja-JP" altLang="en-US" sz="17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第１部：</a:t>
            </a:r>
            <a:r>
              <a:rPr kumimoji="1" lang="ja-JP" altLang="en-US" sz="17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事業概況説明・</a:t>
            </a:r>
            <a:r>
              <a:rPr kumimoji="1" lang="ja-JP" altLang="en-US" sz="17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グループワーク</a:t>
            </a:r>
            <a:endParaRPr kumimoji="1" lang="en-US" altLang="ja-JP" sz="17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7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令和５年２月２１日（火）１０：００</a:t>
            </a:r>
            <a:r>
              <a:rPr kumimoji="1" lang="ja-JP" altLang="en-US" sz="17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r>
              <a:rPr kumimoji="1" lang="ja-JP" altLang="en-US" sz="17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１６：００</a:t>
            </a:r>
            <a:endParaRPr kumimoji="1" lang="en-US" altLang="ja-JP" sz="17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7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第２部</a:t>
            </a:r>
            <a:r>
              <a:rPr kumimoji="1" lang="ja-JP" altLang="en-US" sz="17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：就業体験</a:t>
            </a:r>
            <a:endParaRPr kumimoji="1" lang="en-US" altLang="ja-JP" sz="17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7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</a:t>
            </a:r>
            <a:r>
              <a:rPr kumimoji="1" lang="ja-JP" altLang="en-US" sz="17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令和</a:t>
            </a:r>
            <a:r>
              <a:rPr kumimoji="1" lang="ja-JP" altLang="en-US" sz="17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５年２月</a:t>
            </a:r>
            <a:r>
              <a:rPr kumimoji="1" lang="ja-JP" altLang="en-US" sz="17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２２日（水）　９：００</a:t>
            </a:r>
            <a:r>
              <a:rPr kumimoji="1" lang="ja-JP" altLang="en-US" sz="17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～１６：００</a:t>
            </a:r>
            <a:endParaRPr kumimoji="1" lang="en-US" altLang="ja-JP" sz="17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7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</a:t>
            </a:r>
            <a:r>
              <a:rPr kumimoji="1" lang="en-US" altLang="ja-JP" sz="17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7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終了時刻が前後する可能性があります。</a:t>
            </a:r>
            <a:endParaRPr kumimoji="1" lang="en-US" altLang="ja-JP" sz="17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6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7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7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場所</a:t>
            </a:r>
            <a:r>
              <a:rPr kumimoji="1" lang="en-US" altLang="ja-JP" sz="17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kumimoji="1" lang="ja-JP" altLang="en-US" sz="17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ＪＡビル</a:t>
            </a:r>
            <a:r>
              <a:rPr kumimoji="1" lang="ja-JP" altLang="en-US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　　　　　　　　　</a:t>
            </a:r>
            <a:endParaRPr kumimoji="1" lang="en-US" altLang="ja-JP" sz="1700" b="1" dirty="0">
              <a:solidFill>
                <a:srgbClr val="FF3399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</a:t>
            </a:r>
            <a:r>
              <a:rPr kumimoji="1" lang="ja-JP" altLang="en-US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宮崎市霧島１丁目１番地　ＪＡ宮崎経済連</a:t>
            </a:r>
            <a:endParaRPr kumimoji="1" lang="en-US" altLang="ja-JP" sz="6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7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7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内容</a:t>
            </a:r>
            <a:r>
              <a:rPr kumimoji="1" lang="en-US" altLang="ja-JP" sz="17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kumimoji="1" lang="ja-JP" altLang="en-US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kumimoji="1" lang="ja-JP" altLang="en-US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Ｊ</a:t>
            </a:r>
            <a:r>
              <a:rPr kumimoji="1" lang="ja-JP" altLang="en-US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Ａ</a:t>
            </a:r>
            <a:r>
              <a:rPr kumimoji="1" lang="ja-JP" altLang="en-US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宮崎</a:t>
            </a:r>
            <a:r>
              <a:rPr kumimoji="1" lang="ja-JP" altLang="en-US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経済連</a:t>
            </a:r>
            <a:r>
              <a:rPr kumimoji="1" lang="ja-JP" altLang="en-US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グループ</a:t>
            </a:r>
            <a:r>
              <a:rPr kumimoji="1" lang="ja-JP" altLang="en-US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事業</a:t>
            </a:r>
            <a:r>
              <a:rPr kumimoji="1" lang="ja-JP" altLang="en-US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説明、先輩職員質疑応答</a:t>
            </a:r>
            <a:endParaRPr kumimoji="1" lang="en-US" altLang="ja-JP" sz="1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   </a:t>
            </a:r>
            <a:r>
              <a:rPr kumimoji="1" lang="ja-JP" altLang="en-US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kumimoji="1" lang="ja-JP" altLang="en-US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グループワーク</a:t>
            </a:r>
            <a:endParaRPr kumimoji="1" lang="en-US" altLang="ja-JP" sz="14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・</a:t>
            </a:r>
            <a:r>
              <a:rPr kumimoji="1" lang="ja-JP" altLang="en-US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就業体験</a:t>
            </a:r>
            <a:r>
              <a:rPr kumimoji="1" lang="ja-JP" altLang="en-US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など</a:t>
            </a:r>
            <a:r>
              <a:rPr kumimoji="1" lang="ja-JP" altLang="en-US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kumimoji="1" lang="en-US" altLang="ja-JP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対面式での開催を予定しておりますが、オンラインに変更となる可能性があります。ご了承下さい。</a:t>
            </a:r>
            <a:r>
              <a:rPr kumimoji="1" lang="ja-JP" altLang="en-US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endParaRPr kumimoji="1" lang="en-US" altLang="ja-JP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9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スクロール: 横 6">
            <a:extLst>
              <a:ext uri="{FF2B5EF4-FFF2-40B4-BE49-F238E27FC236}">
                <a16:creationId xmlns="" xmlns:a16="http://schemas.microsoft.com/office/drawing/2014/main" id="{004BEE29-A532-449E-9662-ED3E0C3075D0}"/>
              </a:ext>
            </a:extLst>
          </p:cNvPr>
          <p:cNvSpPr/>
          <p:nvPr/>
        </p:nvSpPr>
        <p:spPr>
          <a:xfrm>
            <a:off x="215900" y="0"/>
            <a:ext cx="6426200" cy="1277815"/>
          </a:xfrm>
          <a:prstGeom prst="horizontalScroll">
            <a:avLst/>
          </a:prstGeom>
          <a:solidFill>
            <a:schemeClr val="bg1"/>
          </a:solidFill>
          <a:ln w="50800">
            <a:solidFill>
              <a:srgbClr val="2FC55D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ＪＡ</a:t>
            </a:r>
            <a:r>
              <a:rPr kumimoji="1" lang="ja-JP" altLang="en-US" sz="24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宮崎</a:t>
            </a:r>
            <a:r>
              <a:rPr kumimoji="1" lang="ja-JP" altLang="en-US" sz="24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経済連</a:t>
            </a:r>
            <a:endParaRPr kumimoji="1" lang="en-US" altLang="ja-JP" sz="2400" b="1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24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２０２３スプリングインターンシップ</a:t>
            </a:r>
            <a:endParaRPr kumimoji="1" lang="ja-JP" altLang="en-US" sz="24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0" name="タイトル 4">
            <a:extLst>
              <a:ext uri="{FF2B5EF4-FFF2-40B4-BE49-F238E27FC236}">
                <a16:creationId xmlns="" xmlns:a16="http://schemas.microsoft.com/office/drawing/2014/main" id="{360E338B-1ECF-45C5-8C3A-7B26A0739BF6}"/>
              </a:ext>
            </a:extLst>
          </p:cNvPr>
          <p:cNvSpPr txBox="1">
            <a:spLocks/>
          </p:cNvSpPr>
          <p:nvPr/>
        </p:nvSpPr>
        <p:spPr>
          <a:xfrm>
            <a:off x="30137" y="5005755"/>
            <a:ext cx="3755690" cy="2868426"/>
          </a:xfrm>
          <a:prstGeom prst="rect">
            <a:avLst/>
          </a:prstGeom>
          <a:solidFill>
            <a:schemeClr val="bg1"/>
          </a:solidFill>
          <a:effectLst>
            <a:softEdge rad="63500"/>
          </a:effectLst>
        </p:spPr>
        <p:txBody>
          <a:bodyPr vert="horz" lIns="91440" tIns="45720" rIns="91440" bIns="45720" rtlCol="0" anchor="ctr">
            <a:noAutofit/>
          </a:bodyPr>
          <a:lstStyle>
            <a:lvl1pPr algn="ctr" defTabSz="16256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10667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ja-JP" altLang="en-US" sz="1200" b="1" dirty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ja-JP" altLang="en-US" sz="1200" b="1" dirty="0" smtClean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学生</a:t>
            </a:r>
            <a:r>
              <a:rPr lang="ja-JP" altLang="en-US" sz="1200" b="1" dirty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のみなさん！</a:t>
            </a:r>
            <a:endParaRPr lang="en-US" altLang="ja-JP" sz="1200" b="1" dirty="0">
              <a:solidFill>
                <a:srgbClr val="00206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l">
              <a:lnSpc>
                <a:spcPct val="150000"/>
              </a:lnSpc>
            </a:pPr>
            <a:r>
              <a:rPr lang="ja-JP" altLang="en-US" sz="1200" b="1" dirty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ja-JP" altLang="en-US" sz="1200" b="1" dirty="0" smtClean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ＪＡ宮崎経済連スプリングインターンシップ</a:t>
            </a:r>
            <a:r>
              <a:rPr lang="ja-JP" altLang="en-US" sz="1200" b="1" dirty="0" smtClean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に</a:t>
            </a:r>
            <a:endParaRPr lang="en-US" altLang="ja-JP" sz="1200" b="1" dirty="0" smtClean="0">
              <a:solidFill>
                <a:srgbClr val="00206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l">
              <a:lnSpc>
                <a:spcPct val="150000"/>
              </a:lnSpc>
            </a:pPr>
            <a:r>
              <a:rPr lang="ja-JP" altLang="en-US" sz="1200" b="1" dirty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ja-JP" altLang="en-US" sz="1200" b="1" dirty="0" smtClean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ja-JP" altLang="en-US" sz="1200" b="1" dirty="0" smtClean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参加しません</a:t>
            </a:r>
            <a:r>
              <a:rPr lang="ja-JP" altLang="en-US" sz="1200" b="1" dirty="0" smtClean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か。</a:t>
            </a:r>
            <a:endParaRPr lang="en-US" altLang="ja-JP" sz="1200" b="1" dirty="0">
              <a:solidFill>
                <a:srgbClr val="00206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l">
              <a:lnSpc>
                <a:spcPct val="150000"/>
              </a:lnSpc>
            </a:pPr>
            <a:r>
              <a:rPr lang="ja-JP" altLang="en-US" sz="1200" b="1" dirty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ja-JP" altLang="en-US" sz="1200" b="1" dirty="0" smtClean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私たちの職場や仕事について学んでいただく</a:t>
            </a:r>
            <a:r>
              <a:rPr lang="ja-JP" altLang="en-US" sz="1200" b="1" dirty="0" smtClean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と</a:t>
            </a:r>
            <a:endParaRPr lang="en-US" altLang="ja-JP" sz="1200" b="1" dirty="0" smtClean="0">
              <a:solidFill>
                <a:srgbClr val="00206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l">
              <a:lnSpc>
                <a:spcPct val="150000"/>
              </a:lnSpc>
            </a:pPr>
            <a:r>
              <a:rPr lang="ja-JP" altLang="en-US" sz="1200" b="1" dirty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ja-JP" altLang="en-US" sz="1200" b="1" dirty="0" smtClean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ja-JP" altLang="en-US" sz="1200" b="1" dirty="0" smtClean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ともにみなさん</a:t>
            </a:r>
            <a:r>
              <a:rPr lang="ja-JP" altLang="en-US" sz="1200" b="1" dirty="0" smtClean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の就職活動に関する</a:t>
            </a:r>
            <a:r>
              <a:rPr lang="ja-JP" altLang="en-US" sz="1200" b="1" dirty="0" smtClean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分からない</a:t>
            </a:r>
            <a:endParaRPr lang="en-US" altLang="ja-JP" sz="1200" b="1" dirty="0" smtClean="0">
              <a:solidFill>
                <a:srgbClr val="00206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l">
              <a:lnSpc>
                <a:spcPct val="150000"/>
              </a:lnSpc>
            </a:pPr>
            <a:r>
              <a:rPr lang="ja-JP" altLang="en-US" sz="1200" b="1" dirty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ja-JP" altLang="en-US" sz="1200" b="1" dirty="0" smtClean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ja-JP" altLang="en-US" sz="1200" b="1" dirty="0" smtClean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事</a:t>
            </a:r>
            <a:r>
              <a:rPr lang="ja-JP" altLang="en-US" sz="1200" b="1" dirty="0" smtClean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や悩み・</a:t>
            </a:r>
            <a:r>
              <a:rPr lang="ja-JP" altLang="en-US" sz="1200" b="1" dirty="0" smtClean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・先輩</a:t>
            </a:r>
            <a:r>
              <a:rPr lang="ja-JP" altLang="en-US" sz="1200" b="1" dirty="0" smtClean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職員の活躍・体験談など</a:t>
            </a:r>
            <a:r>
              <a:rPr lang="ja-JP" altLang="en-US" sz="1200" b="1" dirty="0" smtClean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、</a:t>
            </a:r>
            <a:endParaRPr lang="en-US" altLang="ja-JP" sz="1200" b="1" dirty="0" smtClean="0">
              <a:solidFill>
                <a:srgbClr val="00206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l">
              <a:lnSpc>
                <a:spcPct val="150000"/>
              </a:lnSpc>
            </a:pPr>
            <a:r>
              <a:rPr lang="ja-JP" altLang="en-US" sz="1200" b="1" dirty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ja-JP" altLang="en-US" sz="1200" b="1" dirty="0" smtClean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ja-JP" altLang="en-US" sz="1200" b="1" dirty="0" smtClean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何</a:t>
            </a:r>
            <a:r>
              <a:rPr lang="ja-JP" altLang="en-US" sz="1200" b="1" dirty="0" smtClean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でもお答えします！！</a:t>
            </a:r>
            <a:endParaRPr lang="en-US" altLang="ja-JP" sz="1200" b="1" dirty="0" smtClean="0">
              <a:solidFill>
                <a:srgbClr val="00206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l">
              <a:lnSpc>
                <a:spcPct val="150000"/>
              </a:lnSpc>
            </a:pPr>
            <a:r>
              <a:rPr lang="ja-JP" altLang="en-US" sz="1200" b="1" dirty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ja-JP" altLang="en-US" sz="1200" b="1" dirty="0" smtClean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宮崎</a:t>
            </a:r>
            <a:r>
              <a:rPr lang="ja-JP" altLang="en-US" sz="1200" b="1" dirty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に貢献したい方、食と農に携わる仕事を</a:t>
            </a:r>
            <a:r>
              <a:rPr lang="ja-JP" altLang="en-US" sz="1200" b="1" dirty="0" smtClean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し</a:t>
            </a:r>
            <a:endParaRPr lang="en-US" altLang="ja-JP" sz="1200" b="1" dirty="0" smtClean="0">
              <a:solidFill>
                <a:srgbClr val="00206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l">
              <a:lnSpc>
                <a:spcPct val="150000"/>
              </a:lnSpc>
            </a:pPr>
            <a:r>
              <a:rPr lang="ja-JP" altLang="en-US" sz="1200" b="1" dirty="0" smtClean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　</a:t>
            </a:r>
            <a:r>
              <a:rPr lang="ja-JP" altLang="en-US" sz="1200" b="1" dirty="0" err="1" smtClean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たい</a:t>
            </a:r>
            <a:r>
              <a:rPr lang="ja-JP" altLang="en-US" sz="1200" b="1" dirty="0" smtClean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方みなさん</a:t>
            </a:r>
            <a:r>
              <a:rPr lang="ja-JP" altLang="en-US" sz="1200" b="1" dirty="0" smtClean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の</a:t>
            </a:r>
            <a:r>
              <a:rPr lang="ja-JP" altLang="en-US" sz="1200" b="1" dirty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ご参加をお待ちして</a:t>
            </a:r>
            <a:r>
              <a:rPr lang="ja-JP" altLang="en-US" sz="1200" b="1" dirty="0" smtClean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おります。</a:t>
            </a:r>
            <a:endParaRPr lang="en-US" altLang="ja-JP" sz="1200" b="1" dirty="0" smtClean="0">
              <a:solidFill>
                <a:srgbClr val="00206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l">
              <a:lnSpc>
                <a:spcPct val="150000"/>
              </a:lnSpc>
            </a:pPr>
            <a:r>
              <a:rPr lang="ja-JP" altLang="en-US" sz="1200" b="1" dirty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ja-JP" altLang="en-US" sz="1200" b="1" dirty="0" smtClean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endParaRPr lang="ja-JP" altLang="en-US" sz="1200" b="1" dirty="0">
              <a:solidFill>
                <a:srgbClr val="00206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9" name="四角形: 角を丸くする 21">
            <a:extLst>
              <a:ext uri="{FF2B5EF4-FFF2-40B4-BE49-F238E27FC236}">
                <a16:creationId xmlns="" xmlns:a16="http://schemas.microsoft.com/office/drawing/2014/main" id="{9712053C-E3A6-4041-A30A-D235EAFA84E0}"/>
              </a:ext>
            </a:extLst>
          </p:cNvPr>
          <p:cNvSpPr/>
          <p:nvPr/>
        </p:nvSpPr>
        <p:spPr>
          <a:xfrm>
            <a:off x="4261518" y="5753967"/>
            <a:ext cx="2615586" cy="234384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kumimoji="1" lang="en-US" altLang="ja-JP" sz="1600" b="1" dirty="0" smtClean="0">
              <a:solidFill>
                <a:srgbClr val="FF0066"/>
              </a:solidFill>
            </a:endParaRPr>
          </a:p>
          <a:p>
            <a:endParaRPr kumimoji="1" lang="en-US" altLang="ja-JP" sz="1600" b="1" dirty="0">
              <a:solidFill>
                <a:srgbClr val="FF0066"/>
              </a:solidFill>
            </a:endParaRPr>
          </a:p>
          <a:p>
            <a:endParaRPr kumimoji="1" lang="en-US" altLang="ja-JP" sz="1600" b="1" dirty="0">
              <a:solidFill>
                <a:srgbClr val="FF0066"/>
              </a:solidFill>
            </a:endParaRPr>
          </a:p>
          <a:p>
            <a:endParaRPr kumimoji="1" lang="en-US" altLang="ja-JP" sz="1050" b="1" dirty="0">
              <a:solidFill>
                <a:srgbClr val="FF6600"/>
              </a:solidFill>
            </a:endParaRPr>
          </a:p>
          <a:p>
            <a:endParaRPr kumimoji="1" lang="en-US" altLang="ja-JP" sz="1050" b="1" dirty="0">
              <a:solidFill>
                <a:srgbClr val="FF6600"/>
              </a:solidFill>
            </a:endParaRPr>
          </a:p>
          <a:p>
            <a:endParaRPr kumimoji="1" lang="en-US" altLang="ja-JP" sz="1050" b="1" dirty="0">
              <a:solidFill>
                <a:srgbClr val="FF6600"/>
              </a:solidFill>
            </a:endParaRPr>
          </a:p>
          <a:p>
            <a:endParaRPr kumimoji="1" lang="en-US" altLang="ja-JP" sz="1050" b="1" dirty="0">
              <a:solidFill>
                <a:srgbClr val="FF6600"/>
              </a:solidFill>
            </a:endParaRPr>
          </a:p>
          <a:p>
            <a:endParaRPr kumimoji="1" lang="en-US" altLang="ja-JP" sz="1050" b="1" dirty="0">
              <a:solidFill>
                <a:srgbClr val="FF6600"/>
              </a:solidFill>
            </a:endParaRPr>
          </a:p>
          <a:p>
            <a:r>
              <a:rPr kumimoji="1" lang="ja-JP" altLang="en-US" sz="1050" b="1" dirty="0">
                <a:solidFill>
                  <a:srgbClr val="FF6600"/>
                </a:solidFill>
              </a:rPr>
              <a:t>　</a:t>
            </a:r>
            <a:endParaRPr kumimoji="1" lang="en-US" altLang="ja-JP" sz="1050" b="1" dirty="0">
              <a:solidFill>
                <a:srgbClr val="FF6600"/>
              </a:solidFill>
            </a:endParaRPr>
          </a:p>
        </p:txBody>
      </p:sp>
      <p:sp>
        <p:nvSpPr>
          <p:cNvPr id="21" name="四角形: 角を丸くする 21">
            <a:extLst>
              <a:ext uri="{FF2B5EF4-FFF2-40B4-BE49-F238E27FC236}">
                <a16:creationId xmlns="" xmlns:a16="http://schemas.microsoft.com/office/drawing/2014/main" id="{42757ED4-CA12-45CF-BA28-DE4F20FAF983}"/>
              </a:ext>
            </a:extLst>
          </p:cNvPr>
          <p:cNvSpPr/>
          <p:nvPr/>
        </p:nvSpPr>
        <p:spPr>
          <a:xfrm>
            <a:off x="4763664" y="8273704"/>
            <a:ext cx="2177548" cy="96279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kumimoji="1" lang="en-US" altLang="ja-JP" sz="1050" b="1" dirty="0">
              <a:solidFill>
                <a:srgbClr val="FF6600"/>
              </a:solidFill>
            </a:endParaRPr>
          </a:p>
          <a:p>
            <a:endParaRPr kumimoji="1" lang="en-US" altLang="ja-JP" sz="1050" b="1" dirty="0">
              <a:solidFill>
                <a:srgbClr val="FF6600"/>
              </a:solidFill>
            </a:endParaRPr>
          </a:p>
          <a:p>
            <a:endParaRPr kumimoji="1" lang="en-US" altLang="ja-JP" sz="1050" b="1" dirty="0">
              <a:solidFill>
                <a:srgbClr val="FF6600"/>
              </a:solidFill>
            </a:endParaRPr>
          </a:p>
          <a:p>
            <a:endParaRPr kumimoji="1" lang="en-US" altLang="ja-JP" sz="1050" b="1" dirty="0">
              <a:solidFill>
                <a:srgbClr val="FF6600"/>
              </a:solidFill>
            </a:endParaRPr>
          </a:p>
          <a:p>
            <a:endParaRPr kumimoji="1" lang="en-US" altLang="ja-JP" sz="1050" b="1" dirty="0">
              <a:solidFill>
                <a:srgbClr val="FF6600"/>
              </a:solidFill>
            </a:endParaRPr>
          </a:p>
          <a:p>
            <a:endParaRPr kumimoji="1" lang="en-US" altLang="ja-JP" sz="1050" b="1" dirty="0">
              <a:solidFill>
                <a:srgbClr val="FF6600"/>
              </a:solidFill>
            </a:endParaRPr>
          </a:p>
          <a:p>
            <a:r>
              <a:rPr kumimoji="1" lang="ja-JP" altLang="en-US" sz="1050" b="1" dirty="0">
                <a:solidFill>
                  <a:srgbClr val="FF6600"/>
                </a:solidFill>
              </a:rPr>
              <a:t>　</a:t>
            </a:r>
            <a:endParaRPr kumimoji="1" lang="en-US" altLang="ja-JP" sz="1050" b="1" dirty="0">
              <a:solidFill>
                <a:srgbClr val="FF6600"/>
              </a:solidFill>
            </a:endParaRPr>
          </a:p>
        </p:txBody>
      </p:sp>
      <p:sp>
        <p:nvSpPr>
          <p:cNvPr id="33" name="四角形: 角を丸くする 21">
            <a:extLst>
              <a:ext uri="{FF2B5EF4-FFF2-40B4-BE49-F238E27FC236}">
                <a16:creationId xmlns="" xmlns:a16="http://schemas.microsoft.com/office/drawing/2014/main" id="{42D18E95-519A-444A-B7E1-07A852E38466}"/>
              </a:ext>
            </a:extLst>
          </p:cNvPr>
          <p:cNvSpPr/>
          <p:nvPr/>
        </p:nvSpPr>
        <p:spPr>
          <a:xfrm>
            <a:off x="800914" y="5951508"/>
            <a:ext cx="2984912" cy="71410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kumimoji="1" lang="en-US" altLang="ja-JP" sz="1050" b="1" dirty="0">
              <a:solidFill>
                <a:srgbClr val="FF6600"/>
              </a:solidFill>
            </a:endParaRPr>
          </a:p>
          <a:p>
            <a:endParaRPr kumimoji="1" lang="en-US" altLang="ja-JP" sz="1200" b="1" dirty="0">
              <a:solidFill>
                <a:srgbClr val="FF6600"/>
              </a:solidFill>
            </a:endParaRPr>
          </a:p>
          <a:p>
            <a:endParaRPr kumimoji="1" lang="en-US" altLang="ja-JP" sz="1050" b="1" dirty="0">
              <a:solidFill>
                <a:srgbClr val="FF6600"/>
              </a:solidFill>
            </a:endParaRPr>
          </a:p>
          <a:p>
            <a:endParaRPr kumimoji="1" lang="en-US" altLang="ja-JP" sz="1050" b="1" dirty="0">
              <a:solidFill>
                <a:srgbClr val="FF6600"/>
              </a:solidFill>
            </a:endParaRPr>
          </a:p>
          <a:p>
            <a:pPr algn="ctr"/>
            <a:endParaRPr kumimoji="1" lang="en-US" altLang="ja-JP" sz="1050" b="1" dirty="0">
              <a:solidFill>
                <a:srgbClr val="FF6600"/>
              </a:solidFill>
            </a:endParaRPr>
          </a:p>
          <a:p>
            <a:endParaRPr kumimoji="1" lang="en-US" altLang="ja-JP" sz="1050" b="1" dirty="0">
              <a:solidFill>
                <a:srgbClr val="FF6600"/>
              </a:solidFill>
            </a:endParaRPr>
          </a:p>
          <a:p>
            <a:r>
              <a:rPr kumimoji="1" lang="ja-JP" altLang="en-US" sz="1050" b="1" dirty="0">
                <a:solidFill>
                  <a:srgbClr val="FF6600"/>
                </a:solidFill>
              </a:rPr>
              <a:t>　</a:t>
            </a:r>
            <a:endParaRPr kumimoji="1" lang="en-US" altLang="ja-JP" sz="1050" b="1" dirty="0">
              <a:solidFill>
                <a:srgbClr val="FF6600"/>
              </a:solidFill>
            </a:endParaRPr>
          </a:p>
        </p:txBody>
      </p:sp>
      <p:sp>
        <p:nvSpPr>
          <p:cNvPr id="9" name="AutoShape 2" descr="JA宮崎経済連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2" name="AutoShape 4" descr="JA宮崎経済連"/>
          <p:cNvSpPr>
            <a:spLocks noChangeAspect="1" noChangeArrowheads="1"/>
          </p:cNvSpPr>
          <p:nvPr/>
        </p:nvSpPr>
        <p:spPr bwMode="auto">
          <a:xfrm>
            <a:off x="307975" y="282585"/>
            <a:ext cx="304800" cy="338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86278" y="62141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23" name="四角形: 角を丸くする 31">
            <a:extLst>
              <a:ext uri="{FF2B5EF4-FFF2-40B4-BE49-F238E27FC236}">
                <a16:creationId xmlns:a16="http://schemas.microsoft.com/office/drawing/2014/main" xmlns="" id="{22D787E2-0D1A-4DCB-962B-037E3FC2576B}"/>
              </a:ext>
            </a:extLst>
          </p:cNvPr>
          <p:cNvSpPr/>
          <p:nvPr/>
        </p:nvSpPr>
        <p:spPr>
          <a:xfrm>
            <a:off x="3786554" y="5039905"/>
            <a:ext cx="2977661" cy="2771132"/>
          </a:xfrm>
          <a:prstGeom prst="roundRect">
            <a:avLst/>
          </a:prstGeom>
          <a:solidFill>
            <a:srgbClr val="FF0000">
              <a:alpha val="56863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250" b="1" dirty="0">
                <a:solidFill>
                  <a:schemeClr val="bg1"/>
                </a:solidFill>
                <a:latin typeface="+mn-ea"/>
              </a:rPr>
              <a:t>【</a:t>
            </a:r>
            <a:r>
              <a:rPr kumimoji="1" lang="ja-JP" altLang="en-US" sz="1250" b="1" dirty="0">
                <a:solidFill>
                  <a:schemeClr val="bg1"/>
                </a:solidFill>
                <a:latin typeface="+mn-ea"/>
              </a:rPr>
              <a:t>申込方法</a:t>
            </a:r>
            <a:r>
              <a:rPr kumimoji="1" lang="en-US" altLang="ja-JP" sz="1250" b="1" dirty="0">
                <a:solidFill>
                  <a:schemeClr val="bg1"/>
                </a:solidFill>
                <a:latin typeface="+mn-ea"/>
              </a:rPr>
              <a:t>】</a:t>
            </a:r>
          </a:p>
          <a:p>
            <a:r>
              <a:rPr kumimoji="1" lang="ja-JP" altLang="en-US" sz="1100" b="1" dirty="0" smtClean="0">
                <a:solidFill>
                  <a:schemeClr val="bg1"/>
                </a:solidFill>
                <a:latin typeface="+mn-ea"/>
              </a:rPr>
              <a:t>①</a:t>
            </a:r>
            <a:r>
              <a:rPr kumimoji="1" lang="ja-JP" altLang="en-US" sz="1100" b="1" dirty="0">
                <a:solidFill>
                  <a:schemeClr val="bg1"/>
                </a:solidFill>
                <a:latin typeface="+mn-ea"/>
              </a:rPr>
              <a:t>「リクナビ</a:t>
            </a:r>
            <a:r>
              <a:rPr kumimoji="1" lang="ja-JP" altLang="en-US" sz="1100" b="1" dirty="0" smtClean="0">
                <a:solidFill>
                  <a:schemeClr val="bg1"/>
                </a:solidFill>
                <a:latin typeface="+mn-ea"/>
              </a:rPr>
              <a:t>２０２４」</a:t>
            </a:r>
            <a:r>
              <a:rPr kumimoji="1" lang="ja-JP" altLang="en-US" sz="1100" b="1" dirty="0">
                <a:solidFill>
                  <a:schemeClr val="bg1"/>
                </a:solidFill>
                <a:latin typeface="+mn-ea"/>
              </a:rPr>
              <a:t>に</a:t>
            </a:r>
            <a:r>
              <a:rPr kumimoji="1" lang="ja-JP" altLang="en-US" sz="1100" b="1" dirty="0" smtClean="0">
                <a:solidFill>
                  <a:schemeClr val="bg1"/>
                </a:solidFill>
                <a:latin typeface="+mn-ea"/>
              </a:rPr>
              <a:t>登録</a:t>
            </a:r>
            <a:endParaRPr kumimoji="1" lang="en-US" altLang="ja-JP" sz="1100" b="1" dirty="0">
              <a:solidFill>
                <a:schemeClr val="bg1"/>
              </a:solidFill>
              <a:latin typeface="+mn-ea"/>
            </a:endParaRPr>
          </a:p>
          <a:p>
            <a:r>
              <a:rPr kumimoji="1" lang="ja-JP" altLang="en-US" sz="1100" b="1" dirty="0" smtClean="0">
                <a:solidFill>
                  <a:schemeClr val="bg1"/>
                </a:solidFill>
                <a:latin typeface="+mn-ea"/>
              </a:rPr>
              <a:t>②</a:t>
            </a:r>
            <a:r>
              <a:rPr kumimoji="1" lang="ja-JP" altLang="en-US" sz="1100" b="1" u="sng" dirty="0">
                <a:solidFill>
                  <a:schemeClr val="bg1"/>
                </a:solidFill>
                <a:latin typeface="+mn-ea"/>
              </a:rPr>
              <a:t>「</a:t>
            </a:r>
            <a:r>
              <a:rPr kumimoji="1" lang="en-US" altLang="ja-JP" sz="1100" b="1" u="sng" dirty="0">
                <a:solidFill>
                  <a:schemeClr val="bg1"/>
                </a:solidFill>
                <a:latin typeface="+mn-ea"/>
              </a:rPr>
              <a:t>JA</a:t>
            </a:r>
            <a:r>
              <a:rPr kumimoji="1" lang="ja-JP" altLang="en-US" sz="1100" b="1" u="sng" dirty="0">
                <a:solidFill>
                  <a:schemeClr val="bg1"/>
                </a:solidFill>
                <a:latin typeface="+mn-ea"/>
              </a:rPr>
              <a:t>宮崎経済連」にエントリー</a:t>
            </a:r>
            <a:endParaRPr kumimoji="1" lang="en-US" altLang="ja-JP" sz="1100" b="1" u="sng" dirty="0">
              <a:solidFill>
                <a:schemeClr val="bg1"/>
              </a:solidFill>
              <a:latin typeface="+mn-ea"/>
            </a:endParaRPr>
          </a:p>
          <a:p>
            <a:r>
              <a:rPr kumimoji="1" lang="ja-JP" altLang="en-US" sz="1100" b="1" dirty="0" smtClean="0">
                <a:solidFill>
                  <a:schemeClr val="bg1"/>
                </a:solidFill>
                <a:latin typeface="+mn-ea"/>
              </a:rPr>
              <a:t>③</a:t>
            </a:r>
            <a:r>
              <a:rPr kumimoji="1" lang="ja-JP" altLang="en-US" sz="1100" b="1" dirty="0">
                <a:solidFill>
                  <a:schemeClr val="bg1"/>
                </a:solidFill>
                <a:latin typeface="+mn-ea"/>
              </a:rPr>
              <a:t>「インターンシップ」より</a:t>
            </a:r>
            <a:r>
              <a:rPr kumimoji="1" lang="ja-JP" altLang="en-US" sz="1100" b="1" dirty="0" smtClean="0">
                <a:solidFill>
                  <a:schemeClr val="bg1"/>
                </a:solidFill>
                <a:latin typeface="+mn-ea"/>
              </a:rPr>
              <a:t>エントリー</a:t>
            </a:r>
            <a:r>
              <a:rPr kumimoji="1" lang="ja-JP" altLang="en-US" sz="1100" b="1" dirty="0">
                <a:solidFill>
                  <a:schemeClr val="bg1"/>
                </a:solidFill>
                <a:latin typeface="+mn-ea"/>
              </a:rPr>
              <a:t>　　</a:t>
            </a:r>
            <a:endParaRPr kumimoji="1" lang="en-US" altLang="ja-JP" sz="1100" b="1" dirty="0">
              <a:solidFill>
                <a:schemeClr val="bg1"/>
              </a:solidFill>
              <a:latin typeface="+mn-ea"/>
            </a:endParaRPr>
          </a:p>
          <a:p>
            <a:r>
              <a:rPr kumimoji="1" lang="ja-JP" altLang="en-US" sz="1100" b="1" dirty="0" smtClean="0">
                <a:solidFill>
                  <a:schemeClr val="bg1"/>
                </a:solidFill>
                <a:latin typeface="+mn-ea"/>
              </a:rPr>
              <a:t>④</a:t>
            </a:r>
            <a:r>
              <a:rPr kumimoji="1" lang="ja-JP" altLang="en-US" sz="1100" b="1" dirty="0">
                <a:solidFill>
                  <a:schemeClr val="bg1"/>
                </a:solidFill>
                <a:latin typeface="+mn-ea"/>
              </a:rPr>
              <a:t>「申込書」を</a:t>
            </a:r>
            <a:r>
              <a:rPr kumimoji="1" lang="ja-JP" altLang="en-US" sz="1100" b="1" dirty="0" smtClean="0">
                <a:solidFill>
                  <a:schemeClr val="bg1"/>
                </a:solidFill>
                <a:latin typeface="+mn-ea"/>
              </a:rPr>
              <a:t>提出</a:t>
            </a:r>
            <a:endParaRPr kumimoji="1" lang="en-US" altLang="ja-JP" sz="1100" b="1" dirty="0" smtClean="0">
              <a:solidFill>
                <a:schemeClr val="bg1"/>
              </a:solidFill>
              <a:latin typeface="+mn-ea"/>
            </a:endParaRPr>
          </a:p>
          <a:p>
            <a:r>
              <a:rPr kumimoji="1" lang="en-US" altLang="ja-JP" sz="1100" b="1" dirty="0" smtClean="0">
                <a:solidFill>
                  <a:schemeClr val="bg1"/>
                </a:solidFill>
                <a:latin typeface="+mn-ea"/>
              </a:rPr>
              <a:t>【</a:t>
            </a:r>
            <a:r>
              <a:rPr kumimoji="1" lang="ja-JP" altLang="en-US" sz="1100" b="1" dirty="0" smtClean="0">
                <a:solidFill>
                  <a:schemeClr val="bg1"/>
                </a:solidFill>
                <a:latin typeface="+mn-ea"/>
              </a:rPr>
              <a:t>申込締切</a:t>
            </a:r>
            <a:r>
              <a:rPr kumimoji="1" lang="en-US" altLang="ja-JP" sz="1100" b="1" dirty="0" smtClean="0">
                <a:solidFill>
                  <a:schemeClr val="bg1"/>
                </a:solidFill>
                <a:latin typeface="+mn-ea"/>
              </a:rPr>
              <a:t>】</a:t>
            </a:r>
          </a:p>
          <a:p>
            <a:r>
              <a:rPr kumimoji="1" lang="ja-JP" altLang="en-US" sz="1100" b="1" dirty="0" smtClean="0">
                <a:solidFill>
                  <a:schemeClr val="bg1"/>
                </a:solidFill>
                <a:latin typeface="+mn-ea"/>
              </a:rPr>
              <a:t>事業概要説明</a:t>
            </a:r>
            <a:r>
              <a:rPr kumimoji="1" lang="ja-JP" altLang="en-US" sz="1100" b="1" dirty="0" smtClean="0">
                <a:solidFill>
                  <a:schemeClr val="bg1"/>
                </a:solidFill>
                <a:latin typeface="+mn-ea"/>
              </a:rPr>
              <a:t>：１月１８日（水）</a:t>
            </a:r>
            <a:endParaRPr kumimoji="1" lang="en-US" altLang="ja-JP" sz="1100" b="1" dirty="0" smtClean="0">
              <a:solidFill>
                <a:schemeClr val="bg1"/>
              </a:solidFill>
              <a:latin typeface="+mn-ea"/>
            </a:endParaRPr>
          </a:p>
          <a:p>
            <a:r>
              <a:rPr kumimoji="1" lang="ja-JP" altLang="en-US" sz="1100" b="1" dirty="0" smtClean="0">
                <a:solidFill>
                  <a:schemeClr val="bg1"/>
                </a:solidFill>
                <a:latin typeface="+mn-ea"/>
              </a:rPr>
              <a:t>就業体験</a:t>
            </a:r>
            <a:r>
              <a:rPr kumimoji="1" lang="ja-JP" altLang="en-US" sz="1100" b="1" dirty="0" smtClean="0">
                <a:solidFill>
                  <a:schemeClr val="bg1"/>
                </a:solidFill>
                <a:latin typeface="+mn-ea"/>
              </a:rPr>
              <a:t>：１月１８日</a:t>
            </a:r>
            <a:r>
              <a:rPr kumimoji="1" lang="ja-JP" altLang="en-US" sz="1100" b="1" dirty="0" smtClean="0">
                <a:solidFill>
                  <a:schemeClr val="bg1"/>
                </a:solidFill>
                <a:latin typeface="+mn-ea"/>
              </a:rPr>
              <a:t>（水）</a:t>
            </a:r>
            <a:endParaRPr kumimoji="1" lang="en-US" altLang="ja-JP" sz="1100" b="1" dirty="0">
              <a:solidFill>
                <a:schemeClr val="bg1"/>
              </a:solidFill>
              <a:latin typeface="+mn-ea"/>
            </a:endParaRPr>
          </a:p>
          <a:p>
            <a:r>
              <a:rPr kumimoji="1" lang="en-US" altLang="ja-JP" sz="1100" b="1" dirty="0" smtClean="0">
                <a:solidFill>
                  <a:schemeClr val="bg1"/>
                </a:solidFill>
                <a:latin typeface="+mn-ea"/>
              </a:rPr>
              <a:t>【</a:t>
            </a:r>
            <a:r>
              <a:rPr kumimoji="1" lang="ja-JP" altLang="en-US" sz="1100" b="1" dirty="0">
                <a:solidFill>
                  <a:schemeClr val="bg1"/>
                </a:solidFill>
                <a:latin typeface="+mn-ea"/>
              </a:rPr>
              <a:t>申込・お問合せ先</a:t>
            </a:r>
            <a:r>
              <a:rPr kumimoji="1" lang="en-US" altLang="ja-JP" sz="1100" b="1" dirty="0">
                <a:solidFill>
                  <a:schemeClr val="bg1"/>
                </a:solidFill>
                <a:latin typeface="+mn-ea"/>
              </a:rPr>
              <a:t>】</a:t>
            </a:r>
            <a:r>
              <a:rPr kumimoji="1" lang="ja-JP" altLang="en-US" sz="1100" b="1" dirty="0">
                <a:solidFill>
                  <a:schemeClr val="bg1"/>
                </a:solidFill>
                <a:latin typeface="+mn-ea"/>
              </a:rPr>
              <a:t>　</a:t>
            </a:r>
            <a:endParaRPr kumimoji="1" lang="en-US" altLang="ja-JP" sz="1100" b="1" dirty="0">
              <a:solidFill>
                <a:schemeClr val="bg1"/>
              </a:solidFill>
              <a:latin typeface="+mn-ea"/>
            </a:endParaRPr>
          </a:p>
          <a:p>
            <a:r>
              <a:rPr kumimoji="1" lang="ja-JP" altLang="en-US" sz="1100" b="1" dirty="0">
                <a:solidFill>
                  <a:schemeClr val="bg1"/>
                </a:solidFill>
                <a:latin typeface="+mn-ea"/>
              </a:rPr>
              <a:t>　ＪＡ宮崎経済連 総務部 総務課　</a:t>
            </a:r>
            <a:endParaRPr kumimoji="1" lang="en-US" altLang="ja-JP" sz="1100" b="1" dirty="0">
              <a:solidFill>
                <a:schemeClr val="bg1"/>
              </a:solidFill>
              <a:latin typeface="+mn-ea"/>
            </a:endParaRPr>
          </a:p>
          <a:p>
            <a:r>
              <a:rPr kumimoji="1" lang="ja-JP" altLang="en-US" sz="1100" b="1" dirty="0">
                <a:solidFill>
                  <a:schemeClr val="bg1"/>
                </a:solidFill>
                <a:latin typeface="+mn-ea"/>
              </a:rPr>
              <a:t>　担当</a:t>
            </a:r>
            <a:r>
              <a:rPr kumimoji="1" lang="ja-JP" altLang="en-US" sz="1100" b="1" dirty="0" smtClean="0">
                <a:solidFill>
                  <a:schemeClr val="bg1"/>
                </a:solidFill>
                <a:latin typeface="+mn-ea"/>
              </a:rPr>
              <a:t>：</a:t>
            </a:r>
            <a:r>
              <a:rPr kumimoji="1" lang="ja-JP" altLang="en-US" sz="1100" b="1" dirty="0">
                <a:solidFill>
                  <a:schemeClr val="bg1"/>
                </a:solidFill>
                <a:latin typeface="+mn-ea"/>
              </a:rPr>
              <a:t>笠井</a:t>
            </a:r>
            <a:r>
              <a:rPr kumimoji="1" lang="ja-JP" altLang="en-US" sz="1100" b="1" dirty="0" smtClean="0">
                <a:solidFill>
                  <a:schemeClr val="bg1"/>
                </a:solidFill>
                <a:latin typeface="+mn-ea"/>
              </a:rPr>
              <a:t>・</a:t>
            </a:r>
            <a:r>
              <a:rPr kumimoji="1" lang="ja-JP" altLang="en-US" sz="1100" b="1" dirty="0">
                <a:solidFill>
                  <a:schemeClr val="bg1"/>
                </a:solidFill>
                <a:latin typeface="+mn-ea"/>
              </a:rPr>
              <a:t>黒木</a:t>
            </a:r>
            <a:endParaRPr kumimoji="1" lang="en-US" altLang="ja-JP" sz="1100" b="1" dirty="0">
              <a:solidFill>
                <a:schemeClr val="bg1"/>
              </a:solidFill>
              <a:latin typeface="+mn-ea"/>
            </a:endParaRPr>
          </a:p>
          <a:p>
            <a:r>
              <a:rPr kumimoji="1" lang="ja-JP" altLang="en-US" sz="1100" b="1" dirty="0">
                <a:solidFill>
                  <a:schemeClr val="bg1"/>
                </a:solidFill>
                <a:latin typeface="+mn-ea"/>
              </a:rPr>
              <a:t>　メール：</a:t>
            </a:r>
            <a:r>
              <a:rPr lang="en-US" altLang="ja-JP" sz="1100" b="1" dirty="0">
                <a:solidFill>
                  <a:schemeClr val="bg1"/>
                </a:solidFill>
                <a:latin typeface="+mn-ea"/>
              </a:rPr>
              <a:t> </a:t>
            </a:r>
            <a:r>
              <a:rPr lang="en-US" altLang="ja-JP" sz="1100" b="1" u="sng" dirty="0" smtClean="0">
                <a:solidFill>
                  <a:srgbClr val="002060"/>
                </a:solidFill>
                <a:latin typeface="+mn-ea"/>
                <a:hlinkClick r:id="rId2"/>
              </a:rPr>
              <a:t>soumu@kei.mz-ja.or.jp</a:t>
            </a:r>
            <a:endParaRPr lang="en-US" altLang="ja-JP" sz="1100" b="1" u="sng" dirty="0">
              <a:solidFill>
                <a:srgbClr val="002060"/>
              </a:solidFill>
              <a:latin typeface="+mn-ea"/>
            </a:endParaRPr>
          </a:p>
          <a:p>
            <a:r>
              <a:rPr kumimoji="1" lang="ja-JP" altLang="en-US" sz="1100" b="1" dirty="0">
                <a:solidFill>
                  <a:schemeClr val="bg1"/>
                </a:solidFill>
                <a:latin typeface="+mn-ea"/>
              </a:rPr>
              <a:t>　ＴＥＬ：０９８５－３１－２１００</a:t>
            </a:r>
            <a:r>
              <a:rPr kumimoji="1" lang="ja-JP" altLang="en-US" sz="1200" b="1" dirty="0">
                <a:solidFill>
                  <a:schemeClr val="bg1"/>
                </a:solidFill>
                <a:latin typeface="+mn-ea"/>
              </a:rPr>
              <a:t>　</a:t>
            </a:r>
            <a:endParaRPr kumimoji="1" lang="en-US" altLang="ja-JP" sz="1200" b="1" dirty="0">
              <a:solidFill>
                <a:schemeClr val="bg1"/>
              </a:solidFill>
              <a:latin typeface="+mn-ea"/>
            </a:endParaRPr>
          </a:p>
        </p:txBody>
      </p:sp>
      <p:pic>
        <p:nvPicPr>
          <p:cNvPr id="25" name="図 24">
            <a:extLst>
              <a:ext uri="{FF2B5EF4-FFF2-40B4-BE49-F238E27FC236}">
                <a16:creationId xmlns="" xmlns:a16="http://schemas.microsoft.com/office/drawing/2014/main" id="{1F82AFB8-C796-4AAB-94D3-2EA6074EA9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2658" y="7811036"/>
            <a:ext cx="2973710" cy="1047892"/>
          </a:xfrm>
          <a:prstGeom prst="rect">
            <a:avLst/>
          </a:prstGeom>
        </p:spPr>
      </p:pic>
      <p:pic>
        <p:nvPicPr>
          <p:cNvPr id="29" name="Picture 6" descr="https://qr.quel.jp/tmp/20b1a86b3fdb7c2f0369f623704e0a48ea6e689a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7346" y="8041012"/>
            <a:ext cx="770857" cy="770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テキスト ボックス 10"/>
          <p:cNvSpPr txBox="1"/>
          <p:nvPr/>
        </p:nvSpPr>
        <p:spPr>
          <a:xfrm>
            <a:off x="4396154" y="7849082"/>
            <a:ext cx="1078523" cy="2487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/>
              <a:t>☆ホームページ</a:t>
            </a:r>
            <a:endParaRPr kumimoji="1" lang="ja-JP" altLang="en-US" sz="10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651956" y="7849079"/>
            <a:ext cx="9481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/>
              <a:t>☆リクナビ</a:t>
            </a:r>
            <a:endParaRPr kumimoji="1" lang="ja-JP" altLang="en-US" sz="1000" dirty="0"/>
          </a:p>
        </p:txBody>
      </p:sp>
      <p:pic>
        <p:nvPicPr>
          <p:cNvPr id="1026" name="Picture 2" descr="https://qr.quel.jp/tmp/1353265447716f049faf19f94daff6ccf5ee2c83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2378" y="8095300"/>
            <a:ext cx="716569" cy="716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3445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3369</TotalTime>
  <Words>44</Words>
  <Application>Microsoft Office PowerPoint</Application>
  <PresentationFormat>画面に合わせる (4:3)</PresentationFormat>
  <Paragraphs>65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HG丸ｺﾞｼｯｸM-PRO</vt:lpstr>
      <vt:lpstr>ＭＳ Ｐゴシック</vt:lpstr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川脇 俊夫</dc:creator>
  <cp:lastModifiedBy>黒木　久美子(284003212)</cp:lastModifiedBy>
  <cp:revision>107</cp:revision>
  <cp:lastPrinted>2022-11-04T04:53:50Z</cp:lastPrinted>
  <dcterms:created xsi:type="dcterms:W3CDTF">2021-06-13T01:55:33Z</dcterms:created>
  <dcterms:modified xsi:type="dcterms:W3CDTF">2022-12-08T09:38:04Z</dcterms:modified>
</cp:coreProperties>
</file>